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</p:sldIdLst>
  <p:sldSz cx="14630400" cy="8229600"/>
  <p:notesSz cx="8229600" cy="14630400"/>
  <p:embeddedFontLst>
    <p:embeddedFont>
      <p:font typeface="Barlow Bold" panose="020B0604020202020204" charset="0"/>
      <p:bold r:id="rId12"/>
    </p:embeddedFont>
    <p:embeddedFont>
      <p:font typeface="Montserrat" panose="00000500000000000000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91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CompanionAI: Your Smart Home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Appliance Troubleshooting &amp; Safety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Fixing appliances has never been smarter or safer.</a:t>
            </a: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223D58-D7D7-DA6C-6A4C-94C72B2CD6ED}"/>
              </a:ext>
            </a:extLst>
          </p:cNvPr>
          <p:cNvSpPr/>
          <p:nvPr/>
        </p:nvSpPr>
        <p:spPr>
          <a:xfrm>
            <a:off x="6460991" y="6902605"/>
            <a:ext cx="3356517" cy="10816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Team name: </a:t>
            </a:r>
            <a:r>
              <a:rPr lang="en-IN" dirty="0" err="1"/>
              <a:t>SupportLess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9E200-37C3-53FB-3851-C8A633BF7C11}"/>
              </a:ext>
            </a:extLst>
          </p:cNvPr>
          <p:cNvSpPr/>
          <p:nvPr/>
        </p:nvSpPr>
        <p:spPr>
          <a:xfrm>
            <a:off x="2355124" y="922756"/>
            <a:ext cx="4181708" cy="9367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Event : </a:t>
            </a:r>
            <a:r>
              <a:rPr lang="en-IN" dirty="0" err="1"/>
              <a:t>DataQuest</a:t>
            </a:r>
            <a:r>
              <a:rPr lang="en-IN" dirty="0"/>
              <a:t> Hackathon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41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64" y="2720459"/>
            <a:ext cx="5473065" cy="586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 we're Solving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24364" y="3753088"/>
            <a:ext cx="3201114" cy="374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🏠</a:t>
            </a: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Home Appliance Crisis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4364" y="4306372"/>
            <a:ext cx="647319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47 million households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face appliance issues annually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4364" y="4654034"/>
            <a:ext cx="647319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repair cost: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$150-400 per incident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4364" y="5001697"/>
            <a:ext cx="647319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risks: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15,000+ appliance-related emergencies yearly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4364" y="5349359"/>
            <a:ext cx="647319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Knowledge gap: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Complex manuals, technical jargon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4364" y="5697022"/>
            <a:ext cx="647319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waste: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Hours waiting for technician availability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0466" y="3753088"/>
            <a:ext cx="2816781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Current Pain Points:</a:t>
            </a:r>
            <a:endParaRPr lang="en-US" sz="22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79" y="4277856"/>
            <a:ext cx="267533" cy="33444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20182" y="4305776"/>
            <a:ext cx="234731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Confusing error codes</a:t>
            </a:r>
            <a:endParaRPr lang="en-US" sz="18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79" y="5175230"/>
            <a:ext cx="267533" cy="33444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20182" y="5203150"/>
            <a:ext cx="242161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Expensive service calls</a:t>
            </a:r>
            <a:endParaRPr lang="en-US" sz="18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79" y="6072604"/>
            <a:ext cx="267533" cy="33444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120182" y="6100524"/>
            <a:ext cx="350341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Safety hazards from DIY attempts</a:t>
            </a:r>
            <a:endParaRPr lang="en-US" sz="18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79" y="6969978"/>
            <a:ext cx="267533" cy="33444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20182" y="6997898"/>
            <a:ext cx="234731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Long repair wait times</a:t>
            </a: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320247-BB0B-E657-A626-1FB9D382E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295" y="7650001"/>
            <a:ext cx="1771897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86552"/>
            <a:ext cx="60319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 &amp; Benefits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32528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29448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Instant Diagnosis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3431024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immediate, accurate identification of appliance issues, saving time and frustration.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2132528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2944892"/>
            <a:ext cx="29419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Step-by-Step Guidance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3431024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 clear, easy-to-understand instructions for DIY fixes, even for complex problems.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2132528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29448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Safety Alerts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3431024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 critical warnings about potential hazards, protecting your home and family.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904423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8309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8309" y="6202918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 expensive technician call-out fees with effective self-repair solutions.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819" y="4904423"/>
            <a:ext cx="541615" cy="5416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19819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24/7 Availability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19819" y="6202918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support anytime, anywhere, ensuring help is always at your fingertips.</a:t>
            </a:r>
            <a:endParaRPr lang="en-US" sz="17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D21AF1-8108-FDA7-59D1-384E6C597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9691" y="7648494"/>
            <a:ext cx="1771897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34929"/>
            <a:ext cx="69395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Solution - CompanionAI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72558"/>
            <a:ext cx="5394960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🤖</a:t>
            </a: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AI-Powered Appliance Assistant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314789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troubleshooting with a safety-first approach.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3738324"/>
            <a:ext cx="4226838" cy="1643182"/>
          </a:xfrm>
          <a:prstGeom prst="roundRect">
            <a:avLst>
              <a:gd name="adj" fmla="val 316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82504" y="3962519"/>
            <a:ext cx="285071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🔧</a:t>
            </a: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Instant Diagnosis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2504" y="4463891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code interpretation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1722" y="3738324"/>
            <a:ext cx="4226838" cy="1643182"/>
          </a:xfrm>
          <a:prstGeom prst="roundRect">
            <a:avLst>
              <a:gd name="adj" fmla="val 316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25916" y="3962519"/>
            <a:ext cx="285071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🛡</a:t>
            </a: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Safety First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25916" y="4463891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detection &amp; prevention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5134" y="3738324"/>
            <a:ext cx="4226957" cy="1643182"/>
          </a:xfrm>
          <a:prstGeom prst="roundRect">
            <a:avLst>
              <a:gd name="adj" fmla="val 316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69329" y="3962519"/>
            <a:ext cx="285071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📱</a:t>
            </a: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User-Friendly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69329" y="4463891"/>
            <a:ext cx="37785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Natural language interface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58309" y="5598081"/>
            <a:ext cx="6448544" cy="1296472"/>
          </a:xfrm>
          <a:prstGeom prst="roundRect">
            <a:avLst>
              <a:gd name="adj" fmla="val 4010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82504" y="5822275"/>
            <a:ext cx="285071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📚</a:t>
            </a: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Expert Knowledge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82504" y="6323648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652 manual chunks database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423428" y="5598081"/>
            <a:ext cx="6448663" cy="1296472"/>
          </a:xfrm>
          <a:prstGeom prst="roundRect">
            <a:avLst>
              <a:gd name="adj" fmla="val 4010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647623" y="5822275"/>
            <a:ext cx="285071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⚡</a:t>
            </a: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Fast Response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647623" y="6323648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&lt;2 second average response time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B2C8AF-DD05-8C8D-2911-DAFD6A11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948" y="7590502"/>
            <a:ext cx="1771897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372" y="393978"/>
            <a:ext cx="8065651" cy="471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RAG? (Retrieval-Augmented Generation)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1372" y="1080016"/>
            <a:ext cx="3405187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🧠</a:t>
            </a: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The Brain Behind CompanionAI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01372" y="1585198"/>
            <a:ext cx="136276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RAG = Retrieval + AI Generation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1372" y="2118598"/>
            <a:ext cx="226206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it Works: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01372" y="2562463"/>
            <a:ext cx="6639044" cy="909518"/>
          </a:xfrm>
          <a:prstGeom prst="roundRect">
            <a:avLst>
              <a:gd name="adj" fmla="val 2362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52224" y="2713315"/>
            <a:ext cx="1884998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Query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2224" y="3092053"/>
            <a:ext cx="633734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"My Samsung shows E3 error"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501372" y="3615214"/>
            <a:ext cx="6639044" cy="909518"/>
          </a:xfrm>
          <a:prstGeom prst="roundRect">
            <a:avLst>
              <a:gd name="adj" fmla="val 2362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52224" y="3766066"/>
            <a:ext cx="1884998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Vector Search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52224" y="4144804"/>
            <a:ext cx="633734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relevant manual sections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501372" y="4667964"/>
            <a:ext cx="6639044" cy="909518"/>
          </a:xfrm>
          <a:prstGeom prst="roundRect">
            <a:avLst>
              <a:gd name="adj" fmla="val 2362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52224" y="4818817"/>
            <a:ext cx="1884998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 Building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652224" y="5197554"/>
            <a:ext cx="633734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manual + query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501372" y="5720715"/>
            <a:ext cx="6639044" cy="909518"/>
          </a:xfrm>
          <a:prstGeom prst="roundRect">
            <a:avLst>
              <a:gd name="adj" fmla="val 2362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52224" y="5871567"/>
            <a:ext cx="1884998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Generation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652224" y="6250305"/>
            <a:ext cx="633734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personalized solution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501372" y="6773466"/>
            <a:ext cx="6639044" cy="909518"/>
          </a:xfrm>
          <a:prstGeom prst="roundRect">
            <a:avLst>
              <a:gd name="adj" fmla="val 2362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52224" y="6924318"/>
            <a:ext cx="1884998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Safety Check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652224" y="7303056"/>
            <a:ext cx="633734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 response safety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7497604" y="2118598"/>
            <a:ext cx="226206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RAG?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97604" y="2562463"/>
            <a:ext cx="6639044" cy="909518"/>
          </a:xfrm>
          <a:prstGeom prst="roundRect">
            <a:avLst>
              <a:gd name="adj" fmla="val 2362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648456" y="2713315"/>
            <a:ext cx="1884998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Accurate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648456" y="3092053"/>
            <a:ext cx="633734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actual manual content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7497604" y="3615214"/>
            <a:ext cx="6639044" cy="909518"/>
          </a:xfrm>
          <a:prstGeom prst="roundRect">
            <a:avLst>
              <a:gd name="adj" fmla="val 2362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648456" y="3766066"/>
            <a:ext cx="1884998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Updated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648456" y="4144804"/>
            <a:ext cx="633734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 manufacturer information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7497604" y="4667964"/>
            <a:ext cx="6639044" cy="909518"/>
          </a:xfrm>
          <a:prstGeom prst="roundRect">
            <a:avLst>
              <a:gd name="adj" fmla="val 2362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648456" y="4818817"/>
            <a:ext cx="1884998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Contextual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7648456" y="5197554"/>
            <a:ext cx="633734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Understands specific models</a:t>
            </a:r>
            <a:endParaRPr lang="en-US" sz="1100" dirty="0"/>
          </a:p>
        </p:txBody>
      </p:sp>
      <p:sp>
        <p:nvSpPr>
          <p:cNvPr id="31" name="Shape 29"/>
          <p:cNvSpPr/>
          <p:nvPr/>
        </p:nvSpPr>
        <p:spPr>
          <a:xfrm>
            <a:off x="7497604" y="5720715"/>
            <a:ext cx="6639044" cy="909518"/>
          </a:xfrm>
          <a:prstGeom prst="roundRect">
            <a:avLst>
              <a:gd name="adj" fmla="val 2362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648456" y="5871567"/>
            <a:ext cx="1884998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Reliable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7648456" y="6250305"/>
            <a:ext cx="633734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Grounded in verified sources</a:t>
            </a:r>
            <a:endParaRPr lang="en-US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3BD657C-A70F-1C45-510D-FB4FC078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03" y="7648494"/>
            <a:ext cx="1771897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484" y="498515"/>
            <a:ext cx="5225653" cy="59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 &amp; User Experience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34484" y="1547813"/>
            <a:ext cx="2862262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34484" y="2086808"/>
            <a:ext cx="4159925" cy="1450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often face cryptic error codes or complex issues with their home appliances, leading to frustration and lengthy manual searches. CompanionAI simplifies this process.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4" y="3740825"/>
            <a:ext cx="4159925" cy="42238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44227" y="1547813"/>
            <a:ext cx="2862262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Seamless Interaction</a:t>
            </a:r>
            <a:endParaRPr lang="en-US" sz="2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227" y="2109430"/>
            <a:ext cx="4158496" cy="23391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44227" y="4652367"/>
            <a:ext cx="4158496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intuitive chat interface allows users to quickly articulate their problem, just like talking to an expert technician. No jargon, just natural language.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9852541" y="1547813"/>
            <a:ext cx="2862262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Intelligent Solution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9852541" y="2313265"/>
            <a:ext cx="4158496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CompanionAI provides immediate, step-by-step solutions derived from verified manuals, ensuring accuracy and saving valuable time and effort.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98C151-3B6F-FDD1-31E5-8FD9892D2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8503" y="7648494"/>
            <a:ext cx="1771897" cy="581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D8239B-76AC-7984-3443-00E3437B8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2723" y="3588384"/>
            <a:ext cx="5258575" cy="26353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222" y="496729"/>
            <a:ext cx="4781074" cy="594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Architecture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32222" y="1361837"/>
            <a:ext cx="3782497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🗄</a:t>
            </a: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Vector Database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32222" y="2004536"/>
            <a:ext cx="1336595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FAISS Vector Database: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2222" y="2356723"/>
            <a:ext cx="1336595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652 manual chunks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from 5 appliance categories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2222" y="2708910"/>
            <a:ext cx="1336595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384-dimensional embeddings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using sentence-transformers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2222" y="3061097"/>
            <a:ext cx="1336595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Sub-second search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cosine similarity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2222" y="3413284"/>
            <a:ext cx="1336595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Metadata tracking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source attribution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2222" y="3973116"/>
            <a:ext cx="285214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Brands &amp; Coverage: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632222" y="4600575"/>
            <a:ext cx="13365956" cy="3140631"/>
          </a:xfrm>
          <a:prstGeom prst="roundRect">
            <a:avLst>
              <a:gd name="adj" fmla="val 862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39842" y="4608195"/>
            <a:ext cx="13350716" cy="5208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20698" y="4724162"/>
            <a:ext cx="408598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Brand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275540" y="4724162"/>
            <a:ext cx="408086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Chunks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725263" y="4724162"/>
            <a:ext cx="408467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Models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39842" y="5129093"/>
            <a:ext cx="13350716" cy="5208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20698" y="5245060"/>
            <a:ext cx="408598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Samsung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5275540" y="5245060"/>
            <a:ext cx="408086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156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9725263" y="5245060"/>
            <a:ext cx="408467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WF45, RF23J9011, etc.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639842" y="5649992"/>
            <a:ext cx="13350716" cy="5208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20698" y="5765959"/>
            <a:ext cx="408598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LG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5275540" y="5765959"/>
            <a:ext cx="408086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142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9725263" y="5765959"/>
            <a:ext cx="408467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MS2595, WM3488HW, etc.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639842" y="6170890"/>
            <a:ext cx="13350716" cy="5208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20698" y="6286857"/>
            <a:ext cx="408598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Whirlpool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5275540" y="6286857"/>
            <a:ext cx="408086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127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9725263" y="6286857"/>
            <a:ext cx="408467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WOS51EC0HS, WFW92HEFW</a:t>
            </a: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639842" y="6691789"/>
            <a:ext cx="13350716" cy="5208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20698" y="6807756"/>
            <a:ext cx="408598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Bosch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5275540" y="6807756"/>
            <a:ext cx="408086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98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9725263" y="6807756"/>
            <a:ext cx="408467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BGL72294, WAT28401UC</a:t>
            </a:r>
            <a:endParaRPr lang="en-US" sz="1400" dirty="0"/>
          </a:p>
        </p:txBody>
      </p:sp>
      <p:sp>
        <p:nvSpPr>
          <p:cNvPr id="31" name="Shape 29"/>
          <p:cNvSpPr/>
          <p:nvPr/>
        </p:nvSpPr>
        <p:spPr>
          <a:xfrm>
            <a:off x="639842" y="7212687"/>
            <a:ext cx="13350716" cy="5208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820698" y="7328654"/>
            <a:ext cx="408598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Philips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5275540" y="7328654"/>
            <a:ext cx="408086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89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9725263" y="7328654"/>
            <a:ext cx="408467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HR7761, HD9641/96</a:t>
            </a:r>
            <a:endParaRPr lang="en-US" sz="14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B2BB915-3B38-AB7E-38F4-435A69C6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92" y="7648494"/>
            <a:ext cx="1771897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9109" y="394692"/>
            <a:ext cx="4119324" cy="45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Safety-First Architecture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489109" y="1063943"/>
            <a:ext cx="31270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🛡</a:t>
            </a:r>
            <a:r>
              <a:rPr lang="en-US" sz="1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4-Level Safety Classification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489109" y="1556980"/>
            <a:ext cx="8165783" cy="4541996"/>
          </a:xfrm>
          <a:prstGeom prst="roundRect">
            <a:avLst>
              <a:gd name="adj" fmla="val 461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96729" y="1564600"/>
            <a:ext cx="8150543" cy="1131689"/>
          </a:xfrm>
          <a:prstGeom prst="roundRect">
            <a:avLst>
              <a:gd name="adj" fmla="val 18525"/>
            </a:avLst>
          </a:prstGeom>
          <a:solidFill>
            <a:srgbClr val="4CAF50"/>
          </a:solidFill>
          <a:ln/>
        </p:spPr>
      </p:sp>
      <p:sp>
        <p:nvSpPr>
          <p:cNvPr id="7" name="Text 4"/>
          <p:cNvSpPr/>
          <p:nvPr/>
        </p:nvSpPr>
        <p:spPr>
          <a:xfrm>
            <a:off x="636389" y="1704261"/>
            <a:ext cx="1838920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🟢 SAFE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6389" y="2025610"/>
            <a:ext cx="787122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 troubleshooting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636389" y="2333030"/>
            <a:ext cx="787122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e.g., Filter clean, Reset device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496729" y="2696289"/>
            <a:ext cx="8150543" cy="1131689"/>
          </a:xfrm>
          <a:prstGeom prst="rect">
            <a:avLst/>
          </a:prstGeom>
          <a:solidFill>
            <a:srgbClr val="FFC107"/>
          </a:solidFill>
          <a:ln/>
        </p:spPr>
      </p:sp>
      <p:sp>
        <p:nvSpPr>
          <p:cNvPr id="11" name="Shape 8"/>
          <p:cNvSpPr/>
          <p:nvPr/>
        </p:nvSpPr>
        <p:spPr>
          <a:xfrm>
            <a:off x="496729" y="2696289"/>
            <a:ext cx="8150543" cy="15240"/>
          </a:xfrm>
          <a:prstGeom prst="roundRect">
            <a:avLst>
              <a:gd name="adj" fmla="val 1375656"/>
            </a:avLst>
          </a:prstGeom>
          <a:solidFill>
            <a:srgbClr val="E5A700"/>
          </a:solidFill>
          <a:ln/>
        </p:spPr>
      </p:sp>
      <p:sp>
        <p:nvSpPr>
          <p:cNvPr id="12" name="Text 9"/>
          <p:cNvSpPr/>
          <p:nvPr/>
        </p:nvSpPr>
        <p:spPr>
          <a:xfrm>
            <a:off x="636389" y="2835950"/>
            <a:ext cx="1838920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🟡 CAUTION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36389" y="3157299"/>
            <a:ext cx="787122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Minor warnings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636389" y="3464719"/>
            <a:ext cx="787122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e.g., Water near electrical, Hot surfaces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496729" y="3827978"/>
            <a:ext cx="8150543" cy="1131689"/>
          </a:xfrm>
          <a:prstGeom prst="rect">
            <a:avLst/>
          </a:prstGeom>
          <a:solidFill>
            <a:srgbClr val="FF9800"/>
          </a:solidFill>
          <a:ln/>
        </p:spPr>
      </p:sp>
      <p:sp>
        <p:nvSpPr>
          <p:cNvPr id="16" name="Shape 13"/>
          <p:cNvSpPr/>
          <p:nvPr/>
        </p:nvSpPr>
        <p:spPr>
          <a:xfrm>
            <a:off x="496729" y="3827978"/>
            <a:ext cx="8150543" cy="15240"/>
          </a:xfrm>
          <a:prstGeom prst="roundRect">
            <a:avLst>
              <a:gd name="adj" fmla="val 1375656"/>
            </a:avLst>
          </a:prstGeom>
          <a:solidFill>
            <a:srgbClr val="E57E00"/>
          </a:solidFill>
          <a:ln/>
        </p:spPr>
      </p:sp>
      <p:sp>
        <p:nvSpPr>
          <p:cNvPr id="17" name="Text 14"/>
          <p:cNvSpPr/>
          <p:nvPr/>
        </p:nvSpPr>
        <p:spPr>
          <a:xfrm>
            <a:off x="636389" y="3967639"/>
            <a:ext cx="1838920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🟠 DANGER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36389" y="4288988"/>
            <a:ext cx="787122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alerts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636389" y="4596408"/>
            <a:ext cx="787122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e.g., Electrical sparks, Smoke smell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496729" y="4959668"/>
            <a:ext cx="8150543" cy="1131689"/>
          </a:xfrm>
          <a:prstGeom prst="rect">
            <a:avLst/>
          </a:prstGeom>
          <a:solidFill>
            <a:srgbClr val="F44336"/>
          </a:solidFill>
          <a:ln/>
        </p:spPr>
      </p:sp>
      <p:sp>
        <p:nvSpPr>
          <p:cNvPr id="21" name="Shape 18"/>
          <p:cNvSpPr/>
          <p:nvPr/>
        </p:nvSpPr>
        <p:spPr>
          <a:xfrm>
            <a:off x="496729" y="4959668"/>
            <a:ext cx="8150543" cy="15240"/>
          </a:xfrm>
          <a:prstGeom prst="roundRect">
            <a:avLst>
              <a:gd name="adj" fmla="val 1375656"/>
            </a:avLst>
          </a:prstGeom>
          <a:solidFill>
            <a:srgbClr val="FF5C4F"/>
          </a:solidFill>
          <a:ln/>
        </p:spPr>
      </p:sp>
      <p:sp>
        <p:nvSpPr>
          <p:cNvPr id="22" name="Text 19"/>
          <p:cNvSpPr/>
          <p:nvPr/>
        </p:nvSpPr>
        <p:spPr>
          <a:xfrm>
            <a:off x="636389" y="5099328"/>
            <a:ext cx="1838920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🔴</a:t>
            </a:r>
            <a:r>
              <a:rPr lang="en-US" sz="140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EMERGENCY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636389" y="5420678"/>
            <a:ext cx="787122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Immediate evacuation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636389" y="5728097"/>
            <a:ext cx="787122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e.g., Gas leaks, Fire risk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489109" y="6308527"/>
            <a:ext cx="2838331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Emergency Override System: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489109" y="6793944"/>
            <a:ext cx="816578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98% accuracy</a:t>
            </a: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safety detection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489109" y="7066359"/>
            <a:ext cx="816578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override</a:t>
            </a: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bypasses normal processing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489109" y="7338774"/>
            <a:ext cx="816578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templates</a:t>
            </a: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immediate response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489109" y="7611189"/>
            <a:ext cx="816578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Escalation protocols</a:t>
            </a: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critical situations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54E150-C330-47F6-B494-9D37AA59100B}"/>
              </a:ext>
            </a:extLst>
          </p:cNvPr>
          <p:cNvSpPr/>
          <p:nvPr/>
        </p:nvSpPr>
        <p:spPr>
          <a:xfrm>
            <a:off x="289932" y="301082"/>
            <a:ext cx="14228955" cy="781700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1. 🎤 Voice-to-Voice Assistant</a:t>
            </a:r>
          </a:p>
          <a:p>
            <a:r>
              <a:rPr lang="en-US" dirty="0"/>
              <a:t>Add </a:t>
            </a:r>
            <a:r>
              <a:rPr lang="en-US" b="1" dirty="0"/>
              <a:t>speech-to-text (STT)</a:t>
            </a:r>
            <a:r>
              <a:rPr lang="en-US" dirty="0"/>
              <a:t> using </a:t>
            </a:r>
            <a:r>
              <a:rPr lang="en-US" b="1" dirty="0"/>
              <a:t>Whisper</a:t>
            </a:r>
            <a:r>
              <a:rPr lang="en-US" dirty="0"/>
              <a:t> or Google Speech API for user queries.</a:t>
            </a:r>
          </a:p>
          <a:p>
            <a:r>
              <a:rPr lang="en-US" dirty="0"/>
              <a:t>Use </a:t>
            </a:r>
            <a:r>
              <a:rPr lang="en-US" b="1" dirty="0"/>
              <a:t>text-to-speech (TTS)</a:t>
            </a:r>
            <a:r>
              <a:rPr lang="en-US" dirty="0"/>
              <a:t> with models like </a:t>
            </a:r>
            <a:r>
              <a:rPr lang="en-US" b="1" dirty="0" err="1"/>
              <a:t>gTTS</a:t>
            </a:r>
            <a:r>
              <a:rPr lang="en-US" b="1" dirty="0"/>
              <a:t>, </a:t>
            </a:r>
            <a:r>
              <a:rPr lang="en-US" b="1" dirty="0" err="1"/>
              <a:t>ElevenLabs</a:t>
            </a:r>
            <a:r>
              <a:rPr lang="en-US" b="1" dirty="0"/>
              <a:t>, or Coqui TTS</a:t>
            </a:r>
            <a:r>
              <a:rPr lang="en-US" dirty="0"/>
              <a:t> for natural replies.</a:t>
            </a:r>
          </a:p>
          <a:p>
            <a:r>
              <a:rPr lang="en-US" dirty="0"/>
              <a:t>This makes the chatbot hands-free, perfect for technicians working while repairing machines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IN" b="1" dirty="0"/>
              <a:t>2. 🔧 Intelligent Detachment &amp; Reassembly Guidance</a:t>
            </a:r>
          </a:p>
          <a:p>
            <a:r>
              <a:rPr lang="en-IN" dirty="0"/>
              <a:t>Extend preprocessing to tag steps as:</a:t>
            </a:r>
          </a:p>
          <a:p>
            <a:pPr lvl="1"/>
            <a:r>
              <a:rPr lang="en-IN" b="1" dirty="0"/>
              <a:t>Disassembly (detaching parts)</a:t>
            </a:r>
            <a:endParaRPr lang="en-IN" dirty="0"/>
          </a:p>
          <a:p>
            <a:pPr lvl="1"/>
            <a:r>
              <a:rPr lang="en-IN" b="1" dirty="0"/>
              <a:t>Reassembly (fixing back parts)</a:t>
            </a:r>
            <a:endParaRPr lang="en-IN" dirty="0"/>
          </a:p>
          <a:p>
            <a:pPr lvl="1"/>
            <a:r>
              <a:rPr lang="en-IN" b="1" dirty="0"/>
              <a:t>Testing / Validation</a:t>
            </a:r>
            <a:endParaRPr lang="en-IN" dirty="0"/>
          </a:p>
          <a:p>
            <a:r>
              <a:rPr lang="en-IN" dirty="0"/>
              <a:t>Modify retrieval to always suggest </a:t>
            </a:r>
            <a:r>
              <a:rPr lang="en-IN" b="1" dirty="0"/>
              <a:t>complete workflows</a:t>
            </a:r>
            <a:r>
              <a:rPr lang="en-IN" dirty="0"/>
              <a:t> (detach → repair → reattach → test).</a:t>
            </a:r>
          </a:p>
          <a:p>
            <a:r>
              <a:rPr lang="en-IN" dirty="0"/>
              <a:t>Users won’t miss critical steps when putting the appliance back together.</a:t>
            </a:r>
          </a:p>
          <a:p>
            <a:endParaRPr lang="en-IN" dirty="0"/>
          </a:p>
          <a:p>
            <a:r>
              <a:rPr lang="en-US" b="1" dirty="0"/>
              <a:t>3. 🧠 Personalized Repair Assistant</a:t>
            </a:r>
          </a:p>
          <a:p>
            <a:r>
              <a:rPr lang="en-US" dirty="0"/>
              <a:t>Track appliances owned by a user.</a:t>
            </a:r>
          </a:p>
          <a:p>
            <a:r>
              <a:rPr lang="en-US" dirty="0"/>
              <a:t>Maintain a </a:t>
            </a:r>
            <a:r>
              <a:rPr lang="en-US" b="1" dirty="0"/>
              <a:t>history of previous repairs/issues</a:t>
            </a:r>
            <a:r>
              <a:rPr lang="en-US" dirty="0"/>
              <a:t>.</a:t>
            </a:r>
          </a:p>
          <a:p>
            <a:r>
              <a:rPr lang="en-US" dirty="0"/>
              <a:t>Offer predictive maintenance suggestions:</a:t>
            </a:r>
          </a:p>
          <a:p>
            <a:pPr lvl="1"/>
            <a:r>
              <a:rPr lang="en-US" dirty="0"/>
              <a:t>“It’s been 6 months since last cleaning the lint trap, you should do it again.”</a:t>
            </a:r>
          </a:p>
          <a:p>
            <a:endParaRPr lang="en-IN" sz="1600" dirty="0"/>
          </a:p>
          <a:p>
            <a:r>
              <a:rPr lang="en-US" b="1" dirty="0"/>
              <a:t>4.📲 QR Code–Based Manual Retrieval</a:t>
            </a:r>
            <a:br>
              <a:rPr lang="en-US" dirty="0"/>
            </a:br>
            <a:r>
              <a:rPr lang="en-US" dirty="0"/>
              <a:t>Scan the appliance’s QR code with a phone.</a:t>
            </a:r>
            <a:br>
              <a:rPr lang="en-US" dirty="0"/>
            </a:br>
            <a:r>
              <a:rPr lang="en-US" dirty="0"/>
              <a:t>Automatically detect brand/model.</a:t>
            </a:r>
            <a:br>
              <a:rPr lang="en-US" dirty="0"/>
            </a:br>
            <a:r>
              <a:rPr lang="en-US" dirty="0"/>
              <a:t>Fetch the correct manual from the database.</a:t>
            </a:r>
            <a:br>
              <a:rPr lang="en-US" dirty="0"/>
            </a:br>
            <a:r>
              <a:rPr lang="en-US" dirty="0"/>
              <a:t>Instantly answer user queries without manual uploads.</a:t>
            </a:r>
          </a:p>
          <a:p>
            <a:endParaRPr lang="en-US" sz="4800" b="1" dirty="0">
              <a:latin typeface="Barlow Bold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F35A3-4A91-035D-4BDE-6DB8357EF510}"/>
              </a:ext>
            </a:extLst>
          </p:cNvPr>
          <p:cNvSpPr/>
          <p:nvPr/>
        </p:nvSpPr>
        <p:spPr>
          <a:xfrm>
            <a:off x="568714" y="624468"/>
            <a:ext cx="4828478" cy="6634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0" b="1" dirty="0">
                <a:latin typeface="Barlow Bold" panose="020B0604020202020204" charset="0"/>
              </a:rPr>
              <a:t>Future Work</a:t>
            </a:r>
            <a:endParaRPr lang="en-IN" sz="6000" b="1" dirty="0">
              <a:latin typeface="Barlow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46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743</Words>
  <Application>Microsoft Office PowerPoint</Application>
  <PresentationFormat>Custom</PresentationFormat>
  <Paragraphs>151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Montserrat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Dhara Patel</cp:lastModifiedBy>
  <cp:revision>6</cp:revision>
  <dcterms:created xsi:type="dcterms:W3CDTF">2025-09-20T10:04:29Z</dcterms:created>
  <dcterms:modified xsi:type="dcterms:W3CDTF">2025-09-20T10:34:49Z</dcterms:modified>
</cp:coreProperties>
</file>